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6" r:id="rId3"/>
    <p:sldMasterId id="2147483847" r:id="rId4"/>
  </p:sldMasterIdLst>
  <p:notesMasterIdLst>
    <p:notesMasterId r:id="rId13"/>
  </p:notesMasterIdLst>
  <p:handoutMasterIdLst>
    <p:handoutMasterId r:id="rId14"/>
  </p:handoutMasterIdLst>
  <p:sldIdLst>
    <p:sldId id="282" r:id="rId5"/>
    <p:sldId id="283" r:id="rId6"/>
    <p:sldId id="298" r:id="rId7"/>
    <p:sldId id="300" r:id="rId8"/>
    <p:sldId id="299" r:id="rId9"/>
    <p:sldId id="291" r:id="rId10"/>
    <p:sldId id="284" r:id="rId11"/>
    <p:sldId id="296" r:id="rId12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31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375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=""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44DDF42-EA81-4D58-9E48-71D338B26FAC}" type="datetime1">
              <a:rPr lang="it-IT" smtClean="0"/>
              <a:t>08/02/2019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FCAD0-C8D4-46EE-8714-3DAE081602B2}" type="datetime1">
              <a:rPr lang="it-IT" smtClean="0"/>
              <a:pPr/>
              <a:t>08/02/2019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dirty="0"/>
              <a:t>Modifica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675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244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0067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262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5689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immagine 1">
            <a:extLst>
              <a:ext uri="{FF2B5EF4-FFF2-40B4-BE49-F238E27FC236}">
                <a16:creationId xmlns=""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3339193"/>
            <a:ext cx="5346367" cy="2681573"/>
          </a:xfrm>
        </p:spPr>
        <p:txBody>
          <a:bodyPr rtlCol="0" anchor="b"/>
          <a:lstStyle>
            <a:lvl1pPr algn="r" rtl="0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dirty="0" smtClean="0"/>
              <a:t>ASCENSORE QUESTO SCONOSCIUTO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1124" y="4828728"/>
            <a:ext cx="3783361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1159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=""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5" y="130655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0242" y="3339193"/>
            <a:ext cx="5323115" cy="2681573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it-IT" dirty="0" smtClean="0"/>
              <a:t>ASCENSORE QUESTO SCONOSCIUTO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36793" y="4828728"/>
            <a:ext cx="3540246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ctr">
              <a:lnSpc>
                <a:spcPct val="100000"/>
              </a:lnSpc>
              <a:buNone/>
              <a:defRPr sz="1800" b="1" i="1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dirty="0" smtClean="0"/>
              <a:t>Tra libertà e obblighi normativi</a:t>
            </a:r>
          </a:p>
          <a:p>
            <a:pPr rtl="0"/>
            <a:r>
              <a:rPr lang="it-IT" dirty="0" smtClean="0"/>
              <a:t>Direttiva Ascensori 2014/33/UE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40256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immagine 1">
            <a:extLst>
              <a:ext uri="{FF2B5EF4-FFF2-40B4-BE49-F238E27FC236}">
                <a16:creationId xmlns=""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it-IT" dirty="0"/>
              <a:t>TITOLO DELLA PRESENTAZIONE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9571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contenu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1">
            <a:extLst>
              <a:ext uri="{FF2B5EF4-FFF2-40B4-BE49-F238E27FC236}">
                <a16:creationId xmlns=""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10" name="Sottotitolo 2">
            <a:extLst>
              <a:ext uri="{FF2B5EF4-FFF2-40B4-BE49-F238E27FC236}">
                <a16:creationId xmlns=""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367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  <p:sp>
        <p:nvSpPr>
          <p:cNvPr id="9" name="Segnaposto immagine 6">
            <a:extLst>
              <a:ext uri="{FF2B5EF4-FFF2-40B4-BE49-F238E27FC236}">
                <a16:creationId xmlns=""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6" name="Titolo 5">
            <a:extLst>
              <a:ext uri="{FF2B5EF4-FFF2-40B4-BE49-F238E27FC236}">
                <a16:creationId xmlns=""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1" name="Sottotitolo 2">
            <a:extLst>
              <a:ext uri="{FF2B5EF4-FFF2-40B4-BE49-F238E27FC236}">
                <a16:creationId xmlns=""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</p:spTree>
    <p:extLst>
      <p:ext uri="{BB962C8B-B14F-4D97-AF65-F5344CB8AC3E}">
        <p14:creationId xmlns:p14="http://schemas.microsoft.com/office/powerpoint/2010/main" val="2995621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9" name="Sottotitolo 2">
            <a:extLst>
              <a:ext uri="{FF2B5EF4-FFF2-40B4-BE49-F238E27FC236}">
                <a16:creationId xmlns=""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sinistro confronto 1">
            <a:extLst>
              <a:ext uri="{FF2B5EF4-FFF2-40B4-BE49-F238E27FC236}">
                <a16:creationId xmlns=""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2" name="Segnaposto sinistro confronto 2">
            <a:extLst>
              <a:ext uri="{FF2B5EF4-FFF2-40B4-BE49-F238E27FC236}">
                <a16:creationId xmlns=""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Segnaposto testo 4">
            <a:extLst>
              <a:ext uri="{FF2B5EF4-FFF2-40B4-BE49-F238E27FC236}">
                <a16:creationId xmlns=""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0716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5" name="Sottotitolo 2">
            <a:extLst>
              <a:ext uri="{FF2B5EF4-FFF2-40B4-BE49-F238E27FC236}">
                <a16:creationId xmlns=""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93911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5" name="Sottotitolo 2">
            <a:extLst>
              <a:ext uri="{FF2B5EF4-FFF2-40B4-BE49-F238E27FC236}">
                <a16:creationId xmlns=""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909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2585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6">
            <a:extLst>
              <a:ext uri="{FF2B5EF4-FFF2-40B4-BE49-F238E27FC236}">
                <a16:creationId xmlns=""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dirty="0"/>
              <a:t>Immettere la didascalia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=""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0269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a di ringrazi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dirty="0"/>
              <a:t>Grazie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0" name="Segnaposto testo 5">
            <a:extLst>
              <a:ext uri="{FF2B5EF4-FFF2-40B4-BE49-F238E27FC236}">
                <a16:creationId xmlns=""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Nome completo</a:t>
            </a:r>
          </a:p>
        </p:txBody>
      </p:sp>
      <p:sp>
        <p:nvSpPr>
          <p:cNvPr id="12" name="Segnaposto testo 6">
            <a:extLst>
              <a:ext uri="{FF2B5EF4-FFF2-40B4-BE49-F238E27FC236}">
                <a16:creationId xmlns=""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Numero di telefono</a:t>
            </a:r>
          </a:p>
        </p:txBody>
      </p:sp>
      <p:sp>
        <p:nvSpPr>
          <p:cNvPr id="13" name="Segnaposto testo 7">
            <a:extLst>
              <a:ext uri="{FF2B5EF4-FFF2-40B4-BE49-F238E27FC236}">
                <a16:creationId xmlns=""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Indirizzo di posta elettronica o </a:t>
            </a:r>
            <a:r>
              <a:rPr lang="it-IT" dirty="0" err="1"/>
              <a:t>handle</a:t>
            </a:r>
            <a:r>
              <a:rPr lang="it-IT" dirty="0"/>
              <a:t> di social media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=""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Sito Web della società</a:t>
            </a:r>
          </a:p>
        </p:txBody>
      </p:sp>
    </p:spTree>
    <p:extLst>
      <p:ext uri="{BB962C8B-B14F-4D97-AF65-F5344CB8AC3E}">
        <p14:creationId xmlns:p14="http://schemas.microsoft.com/office/powerpoint/2010/main" val="1316140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7" name="Sottotitolo 2">
            <a:extLst>
              <a:ext uri="{FF2B5EF4-FFF2-40B4-BE49-F238E27FC236}">
                <a16:creationId xmlns=""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7" name="Sottotitolo 2">
            <a:extLst>
              <a:ext uri="{FF2B5EF4-FFF2-40B4-BE49-F238E27FC236}">
                <a16:creationId xmlns=""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4500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6" name="Segnaposto testo 4">
            <a:extLst>
              <a:ext uri="{FF2B5EF4-FFF2-40B4-BE49-F238E27FC236}">
                <a16:creationId xmlns=""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1511250"/>
            <a:ext cx="4500000" cy="4680000"/>
          </a:xfrm>
        </p:spPr>
        <p:txBody>
          <a:bodyPr rtlCol="0"/>
          <a:lstStyle/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D4FE60C-ACE5-4516-8CB6-EEDD96DB735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9" name="Sottotitolo 2">
            <a:extLst>
              <a:ext uri="{FF2B5EF4-FFF2-40B4-BE49-F238E27FC236}">
                <a16:creationId xmlns=""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/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1" name="Segnaposto testo 5">
            <a:extLst>
              <a:ext uri="{FF2B5EF4-FFF2-40B4-BE49-F238E27FC236}">
                <a16:creationId xmlns=""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/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10" name="Sottotitolo 2">
            <a:extLst>
              <a:ext uri="{FF2B5EF4-FFF2-40B4-BE49-F238E27FC236}">
                <a16:creationId xmlns=""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>
            <a:lvl5pPr>
              <a:defRPr sz="1100"/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Segnaposto testo 5">
            <a:extLst>
              <a:ext uri="{FF2B5EF4-FFF2-40B4-BE49-F238E27FC236}">
                <a16:creationId xmlns=""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>
            <a:lvl5pPr>
              <a:defRPr sz="1100"/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5" name="Segnaposto testo 6">
            <a:extLst>
              <a:ext uri="{FF2B5EF4-FFF2-40B4-BE49-F238E27FC236}">
                <a16:creationId xmlns=""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>
            <a:lvl5pPr>
              <a:defRPr sz="1100"/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7" name="Segnaposto testo 7">
            <a:extLst>
              <a:ext uri="{FF2B5EF4-FFF2-40B4-BE49-F238E27FC236}">
                <a16:creationId xmlns=""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>
            <a:lvl5pPr>
              <a:defRPr sz="1100"/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immagine 1">
            <a:extLst>
              <a:ext uri="{FF2B5EF4-FFF2-40B4-BE49-F238E27FC236}">
                <a16:creationId xmlns=""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3339193"/>
            <a:ext cx="5346367" cy="2681573"/>
          </a:xfrm>
        </p:spPr>
        <p:txBody>
          <a:bodyPr rtlCol="0" anchor="b"/>
          <a:lstStyle>
            <a:lvl1pPr algn="r" rtl="0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dirty="0" smtClean="0"/>
              <a:t>ASCENSORE QUESTO SCONOSCIUTO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1124" y="4828728"/>
            <a:ext cx="3783361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8134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=""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5" y="130655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0242" y="3339193"/>
            <a:ext cx="5323115" cy="2681573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it-IT" dirty="0" smtClean="0"/>
              <a:t>ASCENSORE QUESTO SCONOSCIUTO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36793" y="4828728"/>
            <a:ext cx="3540246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ctr">
              <a:lnSpc>
                <a:spcPct val="100000"/>
              </a:lnSpc>
              <a:buNone/>
              <a:defRPr sz="1800" b="1" i="1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dirty="0" smtClean="0"/>
              <a:t>Tra libertà e obblighi normativi</a:t>
            </a:r>
          </a:p>
          <a:p>
            <a:pPr rtl="0"/>
            <a:r>
              <a:rPr lang="it-IT" dirty="0" smtClean="0"/>
              <a:t>Direttiva Ascensori 2014/33/UE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24135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immagine 1">
            <a:extLst>
              <a:ext uri="{FF2B5EF4-FFF2-40B4-BE49-F238E27FC236}">
                <a16:creationId xmlns=""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it-IT" dirty="0"/>
              <a:t>TITOLO DELLA PRESENTAZIONE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8372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to contenu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1">
            <a:extLst>
              <a:ext uri="{FF2B5EF4-FFF2-40B4-BE49-F238E27FC236}">
                <a16:creationId xmlns=""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10" name="Sottotitolo 2">
            <a:extLst>
              <a:ext uri="{FF2B5EF4-FFF2-40B4-BE49-F238E27FC236}">
                <a16:creationId xmlns=""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2091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17354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to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  <p:sp>
        <p:nvSpPr>
          <p:cNvPr id="9" name="Segnaposto immagine 6">
            <a:extLst>
              <a:ext uri="{FF2B5EF4-FFF2-40B4-BE49-F238E27FC236}">
                <a16:creationId xmlns=""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6" name="Titolo 5">
            <a:extLst>
              <a:ext uri="{FF2B5EF4-FFF2-40B4-BE49-F238E27FC236}">
                <a16:creationId xmlns=""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1" name="Sottotitolo 2">
            <a:extLst>
              <a:ext uri="{FF2B5EF4-FFF2-40B4-BE49-F238E27FC236}">
                <a16:creationId xmlns=""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</p:spTree>
    <p:extLst>
      <p:ext uri="{BB962C8B-B14F-4D97-AF65-F5344CB8AC3E}">
        <p14:creationId xmlns:p14="http://schemas.microsoft.com/office/powerpoint/2010/main" val="5623045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9" name="Sottotitolo 2">
            <a:extLst>
              <a:ext uri="{FF2B5EF4-FFF2-40B4-BE49-F238E27FC236}">
                <a16:creationId xmlns=""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sinistro confronto 1">
            <a:extLst>
              <a:ext uri="{FF2B5EF4-FFF2-40B4-BE49-F238E27FC236}">
                <a16:creationId xmlns=""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2" name="Segnaposto sinistro confronto 2">
            <a:extLst>
              <a:ext uri="{FF2B5EF4-FFF2-40B4-BE49-F238E27FC236}">
                <a16:creationId xmlns=""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Segnaposto testo 4">
            <a:extLst>
              <a:ext uri="{FF2B5EF4-FFF2-40B4-BE49-F238E27FC236}">
                <a16:creationId xmlns=""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6864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5" name="Sottotitolo 2">
            <a:extLst>
              <a:ext uri="{FF2B5EF4-FFF2-40B4-BE49-F238E27FC236}">
                <a16:creationId xmlns=""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02260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5" name="Sottotitolo 2">
            <a:extLst>
              <a:ext uri="{FF2B5EF4-FFF2-40B4-BE49-F238E27FC236}">
                <a16:creationId xmlns=""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59788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6">
            <a:extLst>
              <a:ext uri="{FF2B5EF4-FFF2-40B4-BE49-F238E27FC236}">
                <a16:creationId xmlns=""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dirty="0"/>
              <a:t>Immettere la didascalia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=""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0213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i ringrazi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dirty="0"/>
              <a:t>Grazie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0" name="Segnaposto testo 5">
            <a:extLst>
              <a:ext uri="{FF2B5EF4-FFF2-40B4-BE49-F238E27FC236}">
                <a16:creationId xmlns=""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Nome completo</a:t>
            </a:r>
          </a:p>
        </p:txBody>
      </p:sp>
      <p:sp>
        <p:nvSpPr>
          <p:cNvPr id="12" name="Segnaposto testo 6">
            <a:extLst>
              <a:ext uri="{FF2B5EF4-FFF2-40B4-BE49-F238E27FC236}">
                <a16:creationId xmlns=""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Numero di telefono</a:t>
            </a:r>
          </a:p>
        </p:txBody>
      </p:sp>
      <p:sp>
        <p:nvSpPr>
          <p:cNvPr id="13" name="Segnaposto testo 7">
            <a:extLst>
              <a:ext uri="{FF2B5EF4-FFF2-40B4-BE49-F238E27FC236}">
                <a16:creationId xmlns=""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Indirizzo di posta elettronica o </a:t>
            </a:r>
            <a:r>
              <a:rPr lang="it-IT" dirty="0" err="1"/>
              <a:t>handle</a:t>
            </a:r>
            <a:r>
              <a:rPr lang="it-IT" dirty="0"/>
              <a:t> di social media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=""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Sito Web della società</a:t>
            </a:r>
          </a:p>
        </p:txBody>
      </p:sp>
    </p:spTree>
    <p:extLst>
      <p:ext uri="{BB962C8B-B14F-4D97-AF65-F5344CB8AC3E}">
        <p14:creationId xmlns:p14="http://schemas.microsoft.com/office/powerpoint/2010/main" val="5266471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5922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55661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26511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37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2686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4481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13823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32996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77683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98577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5711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2412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35783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53104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371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52970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6277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08814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50479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immagine 1">
            <a:extLst>
              <a:ext uri="{FF2B5EF4-FFF2-40B4-BE49-F238E27FC236}">
                <a16:creationId xmlns=""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3339193"/>
            <a:ext cx="5346367" cy="2681573"/>
          </a:xfrm>
        </p:spPr>
        <p:txBody>
          <a:bodyPr rtlCol="0" anchor="b"/>
          <a:lstStyle>
            <a:lvl1pPr algn="r" rtl="0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dirty="0" smtClean="0"/>
              <a:t>ASCENSORE QUESTO SCONOSCIUTO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1124" y="4828728"/>
            <a:ext cx="3783361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38557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contenu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1">
            <a:extLst>
              <a:ext uri="{FF2B5EF4-FFF2-40B4-BE49-F238E27FC236}">
                <a16:creationId xmlns=""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10" name="Sottotitolo 2">
            <a:extLst>
              <a:ext uri="{FF2B5EF4-FFF2-40B4-BE49-F238E27FC236}">
                <a16:creationId xmlns=""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92195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  <p:sp>
        <p:nvSpPr>
          <p:cNvPr id="9" name="Segnaposto immagine 6">
            <a:extLst>
              <a:ext uri="{FF2B5EF4-FFF2-40B4-BE49-F238E27FC236}">
                <a16:creationId xmlns=""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la foto</a:t>
            </a:r>
          </a:p>
        </p:txBody>
      </p:sp>
      <p:sp>
        <p:nvSpPr>
          <p:cNvPr id="6" name="Titolo 5">
            <a:extLst>
              <a:ext uri="{FF2B5EF4-FFF2-40B4-BE49-F238E27FC236}">
                <a16:creationId xmlns=""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1" name="Sottotitolo 2">
            <a:extLst>
              <a:ext uri="{FF2B5EF4-FFF2-40B4-BE49-F238E27FC236}">
                <a16:creationId xmlns=""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</p:spTree>
    <p:extLst>
      <p:ext uri="{BB962C8B-B14F-4D97-AF65-F5344CB8AC3E}">
        <p14:creationId xmlns:p14="http://schemas.microsoft.com/office/powerpoint/2010/main" val="561296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it-IT" dirty="0"/>
              <a:t>Fare clic per modificare il titolo della pagina</a:t>
            </a:r>
          </a:p>
        </p:txBody>
      </p:sp>
      <p:sp>
        <p:nvSpPr>
          <p:cNvPr id="9" name="Sottotitolo 2">
            <a:extLst>
              <a:ext uri="{FF2B5EF4-FFF2-40B4-BE49-F238E27FC236}">
                <a16:creationId xmlns=""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Sottotitolo</a:t>
            </a:r>
          </a:p>
        </p:txBody>
      </p:sp>
      <p:sp>
        <p:nvSpPr>
          <p:cNvPr id="3" name="Segnaposto sinistro confronto 1">
            <a:extLst>
              <a:ext uri="{FF2B5EF4-FFF2-40B4-BE49-F238E27FC236}">
                <a16:creationId xmlns=""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2" name="Segnaposto sinistro confronto 2">
            <a:extLst>
              <a:ext uri="{FF2B5EF4-FFF2-40B4-BE49-F238E27FC236}">
                <a16:creationId xmlns=""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Segnaposto testo 4">
            <a:extLst>
              <a:ext uri="{FF2B5EF4-FFF2-40B4-BE49-F238E27FC236}">
                <a16:creationId xmlns=""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05459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a di ringrazi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dirty="0"/>
              <a:t>Grazie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10" name="Segnaposto testo 5">
            <a:extLst>
              <a:ext uri="{FF2B5EF4-FFF2-40B4-BE49-F238E27FC236}">
                <a16:creationId xmlns=""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Nome completo</a:t>
            </a:r>
          </a:p>
        </p:txBody>
      </p:sp>
      <p:sp>
        <p:nvSpPr>
          <p:cNvPr id="12" name="Segnaposto testo 6">
            <a:extLst>
              <a:ext uri="{FF2B5EF4-FFF2-40B4-BE49-F238E27FC236}">
                <a16:creationId xmlns=""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Numero di telefono</a:t>
            </a:r>
          </a:p>
        </p:txBody>
      </p:sp>
      <p:sp>
        <p:nvSpPr>
          <p:cNvPr id="13" name="Segnaposto testo 7">
            <a:extLst>
              <a:ext uri="{FF2B5EF4-FFF2-40B4-BE49-F238E27FC236}">
                <a16:creationId xmlns=""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Indirizzo di posta elettronica o </a:t>
            </a:r>
            <a:r>
              <a:rPr lang="it-IT" dirty="0" err="1"/>
              <a:t>handle</a:t>
            </a:r>
            <a:r>
              <a:rPr lang="it-IT" dirty="0"/>
              <a:t> di social media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=""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it-IT" dirty="0"/>
              <a:t>Sito Web della società</a:t>
            </a:r>
          </a:p>
        </p:txBody>
      </p:sp>
    </p:spTree>
    <p:extLst>
      <p:ext uri="{BB962C8B-B14F-4D97-AF65-F5344CB8AC3E}">
        <p14:creationId xmlns:p14="http://schemas.microsoft.com/office/powerpoint/2010/main" val="248841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27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195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68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3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55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50" r:id="rId22"/>
    <p:sldLayoutId id="2147483652" r:id="rId23"/>
    <p:sldLayoutId id="2147483656" r:id="rId24"/>
    <p:sldLayoutId id="2147483657" r:id="rId25"/>
    <p:sldLayoutId id="2147483732" r:id="rId26"/>
    <p:sldLayoutId id="2147483733" r:id="rId27"/>
    <p:sldLayoutId id="2147483734" r:id="rId28"/>
    <p:sldLayoutId id="2147483735" r:id="rId29"/>
    <p:sldLayoutId id="2147483736" r:id="rId30"/>
    <p:sldLayoutId id="2147483737" r:id="rId31"/>
    <p:sldLayoutId id="2147483738" r:id="rId32"/>
    <p:sldLayoutId id="2147483739" r:id="rId33"/>
    <p:sldLayoutId id="2147483740" r:id="rId34"/>
    <p:sldLayoutId id="2147483741" r:id="rId3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it-IT" smtClean="0"/>
              <a:t>Seminario del 13/01/2019 - Istituto Verona Trento -- Messina (ME)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92BB7E-236B-4885-94FF-187C4AEC3E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0314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  <p:sldLayoutId id="2147483861" r:id="rId14"/>
    <p:sldLayoutId id="2147483862" r:id="rId15"/>
    <p:sldLayoutId id="2147483863" r:id="rId16"/>
    <p:sldLayoutId id="2147483864" r:id="rId17"/>
    <p:sldLayoutId id="2147483865" r:id="rId18"/>
    <p:sldLayoutId id="2147483868" r:id="rId19"/>
    <p:sldLayoutId id="2147483869" r:id="rId20"/>
    <p:sldLayoutId id="2147483870" r:id="rId21"/>
    <p:sldLayoutId id="2147483874" r:id="rId2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5.png"/><Relationship Id="rId5" Type="http://schemas.openxmlformats.org/officeDocument/2006/relationships/image" Target="../media/image9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it-IT" sz="5400" dirty="0" smtClean="0"/>
              <a:t>questo </a:t>
            </a:r>
            <a:r>
              <a:rPr lang="it-IT" sz="5400" dirty="0"/>
              <a:t>strano </a:t>
            </a:r>
            <a:r>
              <a:rPr lang="it-IT" sz="5400" dirty="0" smtClean="0"/>
              <a:t>macchinario chiamato Ascensore</a:t>
            </a:r>
            <a:endParaRPr lang="it-IT" sz="5400" dirty="0"/>
          </a:p>
        </p:txBody>
      </p:sp>
      <p:sp>
        <p:nvSpPr>
          <p:cNvPr id="4" name="Sottotitolo 3">
            <a:extLst>
              <a:ext uri="{FF2B5EF4-FFF2-40B4-BE49-F238E27FC236}">
                <a16:creationId xmlns=""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it-IT" dirty="0" smtClean="0"/>
              <a:t>Tra libertà e obblighi normativi</a:t>
            </a:r>
          </a:p>
          <a:p>
            <a:pPr rtl="0"/>
            <a:r>
              <a:rPr lang="it-IT" dirty="0" smtClean="0"/>
              <a:t>Direttiva Ascensori 2014/33/UE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242" y="0"/>
            <a:ext cx="1691217" cy="284994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86032" y="395416"/>
            <a:ext cx="947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Ing. SQUADRITO Sergio – Direttore Tecnico 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268626" y="1030869"/>
            <a:ext cx="76117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smtClean="0">
                <a:solidFill>
                  <a:schemeClr val="bg1"/>
                </a:solidFill>
              </a:rPr>
              <a:t>OEC </a:t>
            </a:r>
            <a:r>
              <a:rPr lang="it-IT" sz="2400" b="1" i="1" dirty="0" err="1" smtClean="0">
                <a:solidFill>
                  <a:schemeClr val="bg1"/>
                </a:solidFill>
              </a:rPr>
              <a:t>srl</a:t>
            </a:r>
            <a:r>
              <a:rPr lang="it-IT" sz="2400" b="1" i="1" dirty="0" smtClean="0">
                <a:solidFill>
                  <a:schemeClr val="bg1"/>
                </a:solidFill>
              </a:rPr>
              <a:t> – Organismo Notificato per la certificazione di prodotto in conformità alla norma UNI CEI EN ISO/IEC </a:t>
            </a:r>
            <a:r>
              <a:rPr lang="it-IT" sz="2400" b="1" i="1" dirty="0" smtClean="0">
                <a:solidFill>
                  <a:schemeClr val="bg1"/>
                </a:solidFill>
              </a:rPr>
              <a:t>17065:2012 </a:t>
            </a:r>
          </a:p>
          <a:p>
            <a:pPr algn="ctr"/>
            <a:r>
              <a:rPr lang="it-IT" sz="2400" b="1" i="1" dirty="0" smtClean="0">
                <a:solidFill>
                  <a:srgbClr val="FFFF00"/>
                </a:solidFill>
              </a:rPr>
              <a:t>E autorizzato per le verifiche ai sensi </a:t>
            </a:r>
          </a:p>
          <a:p>
            <a:pPr algn="ctr"/>
            <a:r>
              <a:rPr lang="it-IT" sz="2400" b="1" i="1" dirty="0" smtClean="0">
                <a:solidFill>
                  <a:srgbClr val="FFFF00"/>
                </a:solidFill>
              </a:rPr>
              <a:t>del DPR 162/99 in conformità alle norme </a:t>
            </a:r>
          </a:p>
          <a:p>
            <a:pPr algn="ctr"/>
            <a:r>
              <a:rPr lang="it-IT" sz="2400" b="1" i="1" dirty="0" smtClean="0">
                <a:solidFill>
                  <a:srgbClr val="FFFF00"/>
                </a:solidFill>
              </a:rPr>
              <a:t>UNI CEI EN ISO/IEC 17020:2012</a:t>
            </a:r>
            <a:endParaRPr lang="it-IT" sz="2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11" y="149797"/>
            <a:ext cx="5184999" cy="432000"/>
          </a:xfrm>
        </p:spPr>
        <p:txBody>
          <a:bodyPr rtlCol="0">
            <a:normAutofit fontScale="90000"/>
          </a:bodyPr>
          <a:lstStyle/>
          <a:p>
            <a:pPr algn="l" rtl="0"/>
            <a:r>
              <a:rPr lang="it-IT" sz="2900" dirty="0" smtClean="0"/>
              <a:t>Ascensore = Carrucola</a:t>
            </a:r>
            <a:endParaRPr lang="it-IT" sz="2900" dirty="0"/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611DC577-0A95-47D0-95D9-5F8DA763D46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9292" y="761582"/>
            <a:ext cx="2277075" cy="412222"/>
          </a:xfrm>
        </p:spPr>
        <p:txBody>
          <a:bodyPr rtlCol="0">
            <a:normAutofit/>
          </a:bodyPr>
          <a:lstStyle/>
          <a:p>
            <a:pPr rtl="0"/>
            <a:r>
              <a:rPr lang="it-IT" dirty="0" smtClean="0"/>
              <a:t>Vari tipi di taglia 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411" y="104715"/>
            <a:ext cx="4108321" cy="291857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90" y="1289480"/>
            <a:ext cx="3980137" cy="1744627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64" y="-16476"/>
            <a:ext cx="1771135" cy="254549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6134" y="3150473"/>
            <a:ext cx="6944729" cy="2914611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36612" y="3434734"/>
            <a:ext cx="34633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Tipologie di ascensori</a:t>
            </a:r>
          </a:p>
          <a:p>
            <a:endParaRPr lang="it-IT" dirty="0" smtClean="0"/>
          </a:p>
          <a:p>
            <a:pPr marL="342900" indent="-342900">
              <a:buAutoNum type="arabicParenR"/>
            </a:pPr>
            <a:r>
              <a:rPr lang="it-IT" dirty="0" smtClean="0"/>
              <a:t>Impianto idraulico in taglia</a:t>
            </a:r>
          </a:p>
          <a:p>
            <a:pPr marL="342900" indent="-342900">
              <a:buAutoNum type="arabicParenR"/>
            </a:pPr>
            <a:r>
              <a:rPr lang="it-IT" dirty="0" smtClean="0"/>
              <a:t>Impianto </a:t>
            </a:r>
            <a:r>
              <a:rPr lang="it-IT" dirty="0" smtClean="0"/>
              <a:t>elettrico a tiro diretto </a:t>
            </a:r>
          </a:p>
          <a:p>
            <a:pPr marL="342900" indent="-342900">
              <a:buAutoNum type="arabicParenR"/>
            </a:pPr>
            <a:r>
              <a:rPr lang="it-IT" dirty="0" smtClean="0"/>
              <a:t>Impianto elettrico MRL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11" y="-286810"/>
            <a:ext cx="10226589" cy="896409"/>
          </a:xfrm>
        </p:spPr>
        <p:txBody>
          <a:bodyPr rtlCol="0">
            <a:normAutofit fontScale="90000"/>
          </a:bodyPr>
          <a:lstStyle/>
          <a:p>
            <a:pPr algn="l" rtl="0"/>
            <a:r>
              <a:rPr lang="it-IT" sz="2900" dirty="0" smtClean="0"/>
              <a:t>Direttiva Ascensori 95/16/CE e DPR 162/99 del 30/06/1999</a:t>
            </a:r>
            <a:endParaRPr lang="it-IT" sz="2900" dirty="0"/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611DC577-0A95-47D0-95D9-5F8DA763D46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749762" y="2074071"/>
            <a:ext cx="3581167" cy="727550"/>
          </a:xfrm>
        </p:spPr>
        <p:txBody>
          <a:bodyPr rtlCol="0">
            <a:normAutofit/>
          </a:bodyPr>
          <a:lstStyle/>
          <a:p>
            <a:pPr rtl="0"/>
            <a:r>
              <a:rPr lang="it-IT" dirty="0" smtClean="0"/>
              <a:t>Norme Tecniche = presunzione di conformità </a:t>
            </a:r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20720" y="2896437"/>
            <a:ext cx="6033529" cy="2013314"/>
          </a:xfrm>
        </p:spPr>
        <p:txBody>
          <a:bodyPr rtlCol="0">
            <a:normAutofit fontScale="55000" lnSpcReduction="20000"/>
          </a:bodyPr>
          <a:lstStyle/>
          <a:p>
            <a:pPr marL="0" indent="0">
              <a:buNone/>
            </a:pPr>
            <a:r>
              <a:rPr lang="it-IT" sz="2800" dirty="0" smtClean="0"/>
              <a:t>Norma UNI EN ISO 81.1 ascensori elettrici a frizione</a:t>
            </a:r>
          </a:p>
          <a:p>
            <a:pPr marL="0" indent="0">
              <a:buNone/>
            </a:pPr>
            <a:r>
              <a:rPr lang="it-IT" sz="2800" dirty="0" smtClean="0"/>
              <a:t>Norma UNI EN ISO 81.2 ascensori idraulici</a:t>
            </a:r>
          </a:p>
          <a:p>
            <a:pPr marL="0" indent="0">
              <a:buNone/>
            </a:pPr>
            <a:r>
              <a:rPr lang="it-IT" sz="2800" dirty="0" smtClean="0"/>
              <a:t>Norma UNI EN ISO 81.21 Ascensori nuovi in edifici esistenti </a:t>
            </a:r>
          </a:p>
          <a:p>
            <a:pPr rtl="0"/>
            <a:r>
              <a:rPr lang="it-IT" dirty="0" smtClean="0"/>
              <a:t>Norma UNI EN ISO 81.28 Telesoccorsi</a:t>
            </a:r>
          </a:p>
          <a:p>
            <a:pPr rtl="0"/>
            <a:r>
              <a:rPr lang="it-IT" dirty="0" smtClean="0"/>
              <a:t>Norma UNI EN ISO 81.70 Portatori di Handicap  </a:t>
            </a:r>
            <a:endParaRPr lang="it-IT" dirty="0"/>
          </a:p>
          <a:p>
            <a:pPr rtl="0"/>
            <a:r>
              <a:rPr lang="it-IT" dirty="0" smtClean="0"/>
              <a:t>Norma UNI EN ISO 81.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64" y="-16476"/>
            <a:ext cx="1771135" cy="254549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11" y="609599"/>
            <a:ext cx="6523216" cy="209720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11" y="2896437"/>
            <a:ext cx="5522784" cy="3146447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5931243" y="500456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200" b="1" dirty="0"/>
              <a:t>Articolo 14</a:t>
            </a:r>
          </a:p>
          <a:p>
            <a:r>
              <a:rPr lang="it-IT" sz="1200" i="1" dirty="0"/>
              <a:t>Presunzione di conformità degli </a:t>
            </a:r>
            <a:r>
              <a:rPr lang="it-IT" sz="1200" i="1" dirty="0" smtClean="0"/>
              <a:t>ascensori e </a:t>
            </a:r>
            <a:r>
              <a:rPr lang="it-IT" sz="1200" i="1" dirty="0"/>
              <a:t>dei componenti di sicurezza per ascensori </a:t>
            </a:r>
            <a:endParaRPr lang="it-IT" sz="1200" i="1" dirty="0" smtClean="0"/>
          </a:p>
          <a:p>
            <a:r>
              <a:rPr lang="it-IT" sz="1200" dirty="0" smtClean="0"/>
              <a:t>Gli </a:t>
            </a:r>
            <a:r>
              <a:rPr lang="it-IT" sz="1200" dirty="0"/>
              <a:t>ascensori e i componenti di sicurezza per ascensori che sono conformi alle norme armonizzate o a parti di esse i cui riferimenti sono stati pubblicati nella Gazzetta ufficiale dell’Unione europea sono considerati conformi ai requisiti essenziali di salute e di sicurezza di cui all’allegato I, contemplati da tali norme o da parti di esse.</a:t>
            </a:r>
          </a:p>
        </p:txBody>
      </p:sp>
    </p:spTree>
    <p:extLst>
      <p:ext uri="{BB962C8B-B14F-4D97-AF65-F5344CB8AC3E}">
        <p14:creationId xmlns:p14="http://schemas.microsoft.com/office/powerpoint/2010/main" val="2462054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02151" y="104000"/>
            <a:ext cx="9921703" cy="4320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dirty="0" smtClean="0"/>
              <a:t>La direttiva ascensori 2014/33/UE recepita dal DPR 23/2017 entrata in vigore il 19/04/2016</a:t>
            </a:r>
            <a:endParaRPr lang="it-IT" sz="1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32"/>
          </p:nvPr>
        </p:nvSpPr>
        <p:spPr>
          <a:xfrm>
            <a:off x="102151" y="653971"/>
            <a:ext cx="5184913" cy="360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dirty="0" smtClean="0"/>
              <a:t>Professionisti coinvolti  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>
          <a:xfrm>
            <a:off x="326082" y="1131942"/>
            <a:ext cx="5184800" cy="3283700"/>
          </a:xfrm>
        </p:spPr>
        <p:txBody>
          <a:bodyPr>
            <a:normAutofit fontScale="70000" lnSpcReduction="20000"/>
          </a:bodyPr>
          <a:lstStyle/>
          <a:p>
            <a:r>
              <a:rPr lang="it-IT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Articolo </a:t>
            </a: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Edifici o costruzioni nei quali sono installati gli ascensori </a:t>
            </a: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Gli Stati membri prendono tutte le misure utili affinché la persona responsabile della realizzazione dell’edificio o della costruzione e l’installatore si comunichino reciprocamente le informazioni necessarie e prendano le misure adeguate per garantire il corretto funzionamento e la sicurezza di utilizzazione dell’ascensore. 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Gli Stati membri prendono tutte le misure necessarie affinché i vani di corsa previsti per gli ascensori non contengano tubazioni o installazioni diverse da quelle necessarie al funzionamento o alla sicurezza dell’ascensore. 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it-IT" dirty="0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it-IT" smtClean="0"/>
              <a:pPr rtl="0"/>
              <a:t>4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910" y="0"/>
            <a:ext cx="1774090" cy="2548349"/>
          </a:xfrm>
          <a:prstGeom prst="rect">
            <a:avLst/>
          </a:prstGeom>
        </p:spPr>
      </p:pic>
      <p:sp>
        <p:nvSpPr>
          <p:cNvPr id="9" name="Segnaposto testo 3"/>
          <p:cNvSpPr txBox="1">
            <a:spLocks/>
          </p:cNvSpPr>
          <p:nvPr/>
        </p:nvSpPr>
        <p:spPr>
          <a:xfrm>
            <a:off x="5565592" y="1013971"/>
            <a:ext cx="5184913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i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42925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/>
              <a:t>La catena delle Responsabilità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904938" y="1451778"/>
            <a:ext cx="440724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CAPO </a:t>
            </a:r>
            <a:r>
              <a:rPr lang="it-IT" sz="1200" dirty="0"/>
              <a:t>II </a:t>
            </a:r>
          </a:p>
          <a:p>
            <a:r>
              <a:rPr lang="it-IT" sz="1200" b="1" dirty="0"/>
              <a:t>OBBLIGHI DEGLI OPERATORI ECONOMICI </a:t>
            </a:r>
            <a:endParaRPr lang="it-IT" sz="1200" dirty="0"/>
          </a:p>
          <a:p>
            <a:r>
              <a:rPr lang="it-IT" sz="1200" i="1" dirty="0"/>
              <a:t>Articolo 7 </a:t>
            </a:r>
            <a:endParaRPr lang="it-IT" sz="1200" dirty="0"/>
          </a:p>
          <a:p>
            <a:r>
              <a:rPr lang="it-IT" sz="1200" b="1" dirty="0"/>
              <a:t>Obblighi degli installatori </a:t>
            </a:r>
            <a:endParaRPr lang="it-IT" sz="1200" dirty="0"/>
          </a:p>
          <a:p>
            <a:r>
              <a:rPr lang="it-IT" sz="1200" dirty="0" smtClean="0"/>
              <a:t>All’atto </a:t>
            </a:r>
            <a:r>
              <a:rPr lang="it-IT" sz="1200" dirty="0"/>
              <a:t>dell’immissione sul mercato di un ascensore, gli installatori garantiscono che esso sia stato progettato, fabbricato, installato e sottoposto a prova conformemente ai requisiti essenziali di salute e di sicurezza di cui all’allegato I. </a:t>
            </a:r>
            <a:endParaRPr lang="it-IT" sz="1200" dirty="0" smtClean="0"/>
          </a:p>
          <a:p>
            <a:endParaRPr lang="it-IT" sz="1200" dirty="0"/>
          </a:p>
          <a:p>
            <a:r>
              <a:rPr lang="it-IT" sz="1200" i="1" dirty="0" smtClean="0"/>
              <a:t>Articolo </a:t>
            </a:r>
            <a:r>
              <a:rPr lang="it-IT" sz="1200" i="1" dirty="0"/>
              <a:t>8 </a:t>
            </a:r>
            <a:endParaRPr lang="it-IT" sz="1200" dirty="0"/>
          </a:p>
          <a:p>
            <a:r>
              <a:rPr lang="it-IT" sz="1200" b="1" dirty="0"/>
              <a:t>Obblighi dei fabbricanti </a:t>
            </a:r>
            <a:endParaRPr lang="it-IT" sz="1200" dirty="0"/>
          </a:p>
          <a:p>
            <a:r>
              <a:rPr lang="it-IT" sz="1200" dirty="0" smtClean="0"/>
              <a:t>All’atto </a:t>
            </a:r>
            <a:r>
              <a:rPr lang="it-IT" sz="1200" dirty="0"/>
              <a:t>dell’immissione dei loro componenti di sicurezza per ascensori sul mercato, i fabbricanti garantiscono che siano stati progettati e fabbricati conformemente all’articolo 5, paragrafo 2. </a:t>
            </a:r>
            <a:endParaRPr lang="it-IT" sz="1200" dirty="0" smtClean="0"/>
          </a:p>
          <a:p>
            <a:endParaRPr lang="it-IT" sz="1200" dirty="0"/>
          </a:p>
          <a:p>
            <a:r>
              <a:rPr lang="it-IT" sz="1200" i="1" dirty="0"/>
              <a:t>Articolo 10 </a:t>
            </a:r>
            <a:endParaRPr lang="it-IT" sz="1200" dirty="0"/>
          </a:p>
          <a:p>
            <a:r>
              <a:rPr lang="it-IT" sz="1200" b="1" dirty="0"/>
              <a:t>Obblighi degli importatori </a:t>
            </a:r>
            <a:endParaRPr lang="it-IT" sz="1200" dirty="0" smtClean="0"/>
          </a:p>
          <a:p>
            <a:endParaRPr lang="it-IT" sz="1200" dirty="0"/>
          </a:p>
          <a:p>
            <a:r>
              <a:rPr lang="it-IT" sz="1200" i="1" dirty="0"/>
              <a:t>Articolo 11 </a:t>
            </a:r>
            <a:endParaRPr lang="it-IT" sz="1200" dirty="0"/>
          </a:p>
          <a:p>
            <a:r>
              <a:rPr lang="it-IT" sz="1200" b="1" dirty="0"/>
              <a:t>Obblighi dei distributori </a:t>
            </a:r>
            <a:endParaRPr lang="it-IT" sz="12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39399" y="4457066"/>
            <a:ext cx="4710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Articolo 9</a:t>
            </a:r>
          </a:p>
          <a:p>
            <a:r>
              <a:rPr lang="it-IT" sz="1200" b="1" dirty="0"/>
              <a:t>Rappresentanti autorizzati</a:t>
            </a:r>
          </a:p>
          <a:p>
            <a:r>
              <a:rPr lang="it-IT" sz="1200" dirty="0"/>
              <a:t>1. Il fabbricante o l’installatore può nominare, mediante mandato scritto, un rappresentante autorizzato.</a:t>
            </a:r>
          </a:p>
          <a:p>
            <a:r>
              <a:rPr lang="it-IT" sz="1200" dirty="0"/>
              <a:t>Gli obblighi di cui all’articolo 7, paragrafo 1, o all’articolo 8, paragrafo 1, e l’obbligo di redigere la documentazione tecnica di cui all’articolo 7, paragrafo 2, o all’articolo 8, paragrafo 2, non rientrano nel mandato del rappresentante autorizzato.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4769708" y="5964195"/>
            <a:ext cx="6557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Quali sono gli obblighi del costruttore dell’edificio? ??</a:t>
            </a:r>
          </a:p>
          <a:p>
            <a:r>
              <a:rPr lang="it-IT" sz="1400" b="1" dirty="0" smtClean="0"/>
              <a:t>Il costruttore dell’edificio non è l’ultimo </a:t>
            </a:r>
            <a:r>
              <a:rPr lang="it-IT" sz="1400" b="1" dirty="0" smtClean="0"/>
              <a:t>anello della catena; </a:t>
            </a:r>
            <a:r>
              <a:rPr lang="it-IT" sz="1400" b="1" dirty="0" smtClean="0"/>
              <a:t>quindi in qualità di venditore </a:t>
            </a:r>
            <a:r>
              <a:rPr lang="it-IT" sz="1400" b="1" dirty="0" smtClean="0"/>
              <a:t>dell’immobile </a:t>
            </a:r>
            <a:r>
              <a:rPr lang="it-IT" sz="1400" b="1" dirty="0" smtClean="0"/>
              <a:t>deve </a:t>
            </a:r>
            <a:r>
              <a:rPr lang="it-IT" sz="1400" b="1" u="sng" dirty="0" smtClean="0"/>
              <a:t>informare</a:t>
            </a:r>
            <a:r>
              <a:rPr lang="it-IT" sz="1400" b="1" dirty="0" smtClean="0"/>
              <a:t> il consumatore finale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61288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09594" y="552651"/>
            <a:ext cx="5020075" cy="432000"/>
          </a:xfrm>
        </p:spPr>
        <p:txBody>
          <a:bodyPr>
            <a:normAutofit/>
          </a:bodyPr>
          <a:lstStyle/>
          <a:p>
            <a:pPr algn="ctr"/>
            <a:r>
              <a:rPr lang="it-IT" sz="2000" dirty="0" smtClean="0"/>
              <a:t>La </a:t>
            </a:r>
            <a:r>
              <a:rPr lang="it-IT" sz="2000" dirty="0"/>
              <a:t>manutenzione </a:t>
            </a:r>
            <a:r>
              <a:rPr lang="it-IT" sz="2000" dirty="0" smtClean="0"/>
              <a:t>degli ascensori</a:t>
            </a:r>
            <a:endParaRPr lang="it-IT" sz="20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32"/>
          </p:nvPr>
        </p:nvSpPr>
        <p:spPr>
          <a:xfrm>
            <a:off x="2427835" y="99741"/>
            <a:ext cx="5184913" cy="360000"/>
          </a:xfrm>
        </p:spPr>
        <p:txBody>
          <a:bodyPr>
            <a:noAutofit/>
          </a:bodyPr>
          <a:lstStyle/>
          <a:p>
            <a:pPr algn="ctr"/>
            <a:r>
              <a:rPr lang="it-IT" sz="2400" b="1" dirty="0" smtClean="0"/>
              <a:t>Ascensore </a:t>
            </a:r>
            <a:r>
              <a:rPr lang="it-IT" sz="2400" b="1" dirty="0"/>
              <a:t>I</a:t>
            </a:r>
            <a:r>
              <a:rPr lang="it-IT" sz="2400" b="1" dirty="0" smtClean="0"/>
              <a:t>mpianto </a:t>
            </a:r>
            <a:r>
              <a:rPr lang="it-IT" sz="2400" b="1" dirty="0"/>
              <a:t>P</a:t>
            </a:r>
            <a:r>
              <a:rPr lang="it-IT" sz="2400" b="1" dirty="0" smtClean="0"/>
              <a:t>ericoloso</a:t>
            </a:r>
            <a:endParaRPr lang="it-IT" sz="2400" b="1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it-IT" smtClean="0"/>
              <a:pPr rtl="0"/>
              <a:t>5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15" y="2443933"/>
            <a:ext cx="3083012" cy="205534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775" y="617889"/>
            <a:ext cx="876426" cy="119241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01362" y="1128584"/>
            <a:ext cx="4036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Art 13 Verifica periodica</a:t>
            </a:r>
          </a:p>
          <a:p>
            <a:r>
              <a:rPr lang="it-IT" dirty="0" smtClean="0"/>
              <a:t>Art 14 Verifica straordinaria</a:t>
            </a:r>
          </a:p>
          <a:p>
            <a:r>
              <a:rPr lang="it-IT" dirty="0" smtClean="0"/>
              <a:t>Art 15 Manutenzione obbligatoria</a:t>
            </a:r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7910" y="0"/>
            <a:ext cx="1774090" cy="2548349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4402864" y="2410280"/>
            <a:ext cx="5944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3.7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		Persona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Competente (Manutentore)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4135169" y="2771781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b="1" dirty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Persona, opportunamente addestrata,</a:t>
            </a:r>
            <a:r>
              <a:rPr lang="it-IT" b="1" i="1" dirty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it-IT" b="1" dirty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qualificata per conoscenza ed esperienza pratica, fornita delle istruzioni necessarie per svolgere in sicurezza le operazioni per ispezione, manutenzione dell’ascensore o il salvataggio degli utenti</a:t>
            </a:r>
          </a:p>
          <a:p>
            <a:pPr>
              <a:defRPr/>
            </a:pPr>
            <a:r>
              <a:rPr lang="it-IT" sz="1400" b="1" dirty="0">
                <a:solidFill>
                  <a:srgbClr val="FF0000"/>
                </a:solidFill>
                <a:latin typeface="Comic Sans MS" pitchFamily="66" charset="0"/>
              </a:rPr>
              <a:t>NOTA: I Regolamenti nazionali possono richiedere la certificazione della </a:t>
            </a:r>
            <a:r>
              <a:rPr lang="it-IT" sz="1400" b="1" dirty="0" smtClean="0">
                <a:solidFill>
                  <a:srgbClr val="FF0000"/>
                </a:solidFill>
                <a:latin typeface="Comic Sans MS" pitchFamily="66" charset="0"/>
              </a:rPr>
              <a:t>competenza (patentino rilasciato dalla Prefettura previo Esame)</a:t>
            </a:r>
            <a:endParaRPr lang="it-IT" sz="1400" b="1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01362" y="4891293"/>
            <a:ext cx="8360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manutentore: mantiene efficiente l’impianto, propone le riparazioni e gli adeguamenti di legge, provvede prontamente alle riparazioni e verifica i dispositivi di sicurezza e lo stato dell’impianto almeno due volte l’anno (semestrale)  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6843202" y="1527429"/>
            <a:ext cx="196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Bottoniera di manutenzione 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88738" y="617889"/>
            <a:ext cx="31303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E’ soprattutto pericoloso per Il manutentore: persona stupida per esperienza acquisita.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305477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39" y="159053"/>
            <a:ext cx="4565550" cy="432000"/>
          </a:xfrm>
        </p:spPr>
        <p:txBody>
          <a:bodyPr rtlCol="0">
            <a:normAutofit fontScale="90000"/>
          </a:bodyPr>
          <a:lstStyle/>
          <a:p>
            <a:pPr rtl="0"/>
            <a:r>
              <a:rPr lang="it-IT" dirty="0" smtClean="0"/>
              <a:t>Non </a:t>
            </a:r>
            <a:r>
              <a:rPr lang="it-IT" dirty="0" smtClean="0"/>
              <a:t>sottovalutare  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>
          <a:xfrm>
            <a:off x="432000" y="1195626"/>
            <a:ext cx="3736800" cy="3845932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L’ascensore è un piccolo aereo fermo in un luogo </a:t>
            </a:r>
          </a:p>
          <a:p>
            <a:r>
              <a:rPr lang="it-IT" dirty="0" smtClean="0"/>
              <a:t>Nel vano corsa l’impianto è sospeso nell’aria </a:t>
            </a:r>
          </a:p>
          <a:p>
            <a:r>
              <a:rPr lang="it-IT" dirty="0" smtClean="0"/>
              <a:t>Sull’impianto agiscono due categorie di operatori: </a:t>
            </a:r>
            <a:r>
              <a:rPr lang="it-IT" b="1" u="sng" dirty="0" smtClean="0">
                <a:solidFill>
                  <a:srgbClr val="FFFF00"/>
                </a:solidFill>
              </a:rPr>
              <a:t>l’utente e il manutentore </a:t>
            </a:r>
          </a:p>
          <a:p>
            <a:r>
              <a:rPr lang="it-IT" dirty="0" smtClean="0"/>
              <a:t>Per l’utente i dispositivi di sicurezza essenziali devono essere efficienti (diverso da solo funzionanti)</a:t>
            </a:r>
          </a:p>
          <a:p>
            <a:r>
              <a:rPr lang="it-IT" dirty="0" smtClean="0"/>
              <a:t>Per il manutentore </a:t>
            </a:r>
            <a:r>
              <a:rPr lang="it-IT" dirty="0" smtClean="0"/>
              <a:t>anche tutti quei dispositivi che gli permettono di lavorare in sicurezza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7910" y="0"/>
            <a:ext cx="1774090" cy="2548349"/>
          </a:xfrm>
          <a:prstGeom prst="rect">
            <a:avLst/>
          </a:prstGeom>
        </p:spPr>
      </p:pic>
      <p:grpSp>
        <p:nvGrpSpPr>
          <p:cNvPr id="4" name="Gruppo 3"/>
          <p:cNvGrpSpPr/>
          <p:nvPr/>
        </p:nvGrpSpPr>
        <p:grpSpPr>
          <a:xfrm>
            <a:off x="4361306" y="1724131"/>
            <a:ext cx="2249620" cy="4322438"/>
            <a:chOff x="4971188" y="752921"/>
            <a:chExt cx="2249620" cy="4322438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71188" y="1795427"/>
              <a:ext cx="2249619" cy="3279932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1189" y="752921"/>
              <a:ext cx="2249619" cy="1042506"/>
            </a:xfrm>
            <a:prstGeom prst="rect">
              <a:avLst/>
            </a:prstGeom>
          </p:spPr>
        </p:pic>
      </p:grpSp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6658" y="174393"/>
            <a:ext cx="2158171" cy="1549738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6995912" y="2086684"/>
            <a:ext cx="342199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Chiavi di accesso </a:t>
            </a:r>
            <a:r>
              <a:rPr lang="it-IT" dirty="0" smtClean="0"/>
              <a:t>LM: </a:t>
            </a:r>
            <a:r>
              <a:rPr lang="it-IT" sz="1400" dirty="0" smtClean="0"/>
              <a:t>servono per accedere al LM soprattutto in caso di emergenza</a:t>
            </a:r>
            <a:endParaRPr lang="it-IT" sz="1400" dirty="0" smtClean="0"/>
          </a:p>
          <a:p>
            <a:r>
              <a:rPr lang="it-IT" dirty="0" smtClean="0"/>
              <a:t>Libretto di </a:t>
            </a:r>
            <a:r>
              <a:rPr lang="it-IT" dirty="0" smtClean="0"/>
              <a:t>immatricolazione e documentazione: </a:t>
            </a:r>
            <a:r>
              <a:rPr lang="it-IT" sz="1400" dirty="0" smtClean="0"/>
              <a:t>servono per operare in conformità a quanto progettato e secondo i dettami del fabbricante</a:t>
            </a:r>
            <a:endParaRPr lang="it-IT" sz="1400" dirty="0" smtClean="0"/>
          </a:p>
          <a:p>
            <a:r>
              <a:rPr lang="it-IT" dirty="0" smtClean="0"/>
              <a:t>Dotazioni di </a:t>
            </a:r>
            <a:r>
              <a:rPr lang="it-IT" dirty="0" smtClean="0"/>
              <a:t>impianto: </a:t>
            </a:r>
            <a:r>
              <a:rPr lang="it-IT" sz="1400" dirty="0" smtClean="0"/>
              <a:t>sono dispositivi che potrebbero servire per operare sull’impianto e che il manutentore, pur avendo come DPI non utilizza se non li ha a portata di mano (es. lampada da lavoro) </a:t>
            </a:r>
            <a:endParaRPr lang="it-IT" sz="1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76649" y="5231027"/>
            <a:ext cx="359215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TELESOCCORSO: </a:t>
            </a:r>
            <a:r>
              <a:rPr lang="it-IT" dirty="0" err="1" smtClean="0"/>
              <a:t>e’</a:t>
            </a:r>
            <a:r>
              <a:rPr lang="it-IT" dirty="0" smtClean="0"/>
              <a:t> il </a:t>
            </a:r>
            <a:r>
              <a:rPr lang="it-IT" sz="1400" dirty="0" smtClean="0"/>
              <a:t>primo dispositivo per l’intrappolamento –problema???? -- L’indifferenza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640701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0837362" cy="432000"/>
          </a:xfrm>
        </p:spPr>
        <p:txBody>
          <a:bodyPr rtlCol="0">
            <a:normAutofit fontScale="90000"/>
          </a:bodyPr>
          <a:lstStyle/>
          <a:p>
            <a:pPr rtl="0"/>
            <a:r>
              <a:rPr lang="it-IT" dirty="0" smtClean="0"/>
              <a:t>OPERAZIONI NORMATIVE </a:t>
            </a:r>
            <a:r>
              <a:rPr lang="it-IT" dirty="0" err="1" smtClean="0"/>
              <a:t>pER</a:t>
            </a:r>
            <a:r>
              <a:rPr lang="it-IT" dirty="0" smtClean="0"/>
              <a:t> L’uso dell’ascensore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7CA42D59-EAD6-4F95-84F1-32A30F05785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31800" y="1007999"/>
            <a:ext cx="9420654" cy="1661059"/>
          </a:xfrm>
        </p:spPr>
        <p:txBody>
          <a:bodyPr rtlCol="0">
            <a:normAutofit fontScale="70000" lnSpcReduction="20000"/>
          </a:bodyPr>
          <a:lstStyle/>
          <a:p>
            <a:pPr rtl="0"/>
            <a:r>
              <a:rPr lang="it-IT" dirty="0" smtClean="0"/>
              <a:t>Certificazione UE/CE dell’impianto</a:t>
            </a:r>
          </a:p>
          <a:p>
            <a:pPr rtl="0"/>
            <a:r>
              <a:rPr lang="it-IT" dirty="0" smtClean="0"/>
              <a:t>Messa in esercizio ai sensi dell’art.12 del DPR 162/99 e </a:t>
            </a:r>
            <a:r>
              <a:rPr lang="it-IT" dirty="0" err="1" smtClean="0"/>
              <a:t>smi</a:t>
            </a:r>
            <a:r>
              <a:rPr lang="it-IT" dirty="0" smtClean="0"/>
              <a:t> </a:t>
            </a:r>
          </a:p>
          <a:p>
            <a:pPr rtl="0"/>
            <a:r>
              <a:rPr lang="it-IT" dirty="0"/>
              <a:t>	</a:t>
            </a:r>
            <a:r>
              <a:rPr lang="it-IT" dirty="0" smtClean="0"/>
              <a:t>- entro i 60 gg va inoltrata comunicazione al comune competente per territorio</a:t>
            </a:r>
          </a:p>
          <a:p>
            <a:pPr rtl="0"/>
            <a:r>
              <a:rPr lang="it-IT" dirty="0"/>
              <a:t>	</a:t>
            </a:r>
            <a:r>
              <a:rPr lang="it-IT" dirty="0" smtClean="0"/>
              <a:t>- oltre i 60 gg va inoltrata comunicazione allegando Verifica straordinaria ai sensi del comma 2 bis dell’art’12</a:t>
            </a:r>
          </a:p>
          <a:p>
            <a:pPr rtl="0"/>
            <a:r>
              <a:rPr lang="it-IT" dirty="0"/>
              <a:t>	</a:t>
            </a:r>
            <a:r>
              <a:rPr lang="it-IT" dirty="0" smtClean="0"/>
              <a:t>	</a:t>
            </a:r>
            <a:r>
              <a:rPr lang="it-IT" b="1" dirty="0" smtClean="0"/>
              <a:t>= l’Ente che esegue la verifica deve dichiarare che l’impianto è conforme alla CE rilasciata </a:t>
            </a:r>
            <a:endParaRPr lang="it-IT" b="1" dirty="0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29801" y="4159877"/>
            <a:ext cx="2300729" cy="498616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/>
              <a:t>Nome </a:t>
            </a:r>
            <a:r>
              <a:rPr lang="it-IT" sz="2000" dirty="0" smtClean="0"/>
              <a:t>Installatore</a:t>
            </a:r>
            <a:endParaRPr lang="it-IT" sz="2000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=""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979759"/>
            <a:ext cx="4500000" cy="2520000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it-IT" dirty="0" smtClean="0"/>
              <a:t>Verifica periodica ai sensi dell’art </a:t>
            </a:r>
            <a:r>
              <a:rPr lang="it-IT" smtClean="0"/>
              <a:t>13 .</a:t>
            </a:r>
            <a:endParaRPr lang="it-IT" dirty="0" smtClean="0"/>
          </a:p>
          <a:p>
            <a:pPr rtl="0"/>
            <a:r>
              <a:rPr lang="it-IT" dirty="0" smtClean="0"/>
              <a:t>Verifica straordinaria ai sensi dell’art. 14 (per modifiche importanti)</a:t>
            </a:r>
          </a:p>
          <a:p>
            <a:pPr rtl="0"/>
            <a:r>
              <a:rPr lang="it-IT" dirty="0" smtClean="0"/>
              <a:t>Manutenzione a ditta specializzata di cui all’art.15 (lettera F art 1 del DM 37/08) </a:t>
            </a:r>
            <a:endParaRPr lang="it-IT" dirty="0"/>
          </a:p>
          <a:p>
            <a:pPr rtl="0"/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="" xmlns:a16="http://schemas.microsoft.com/office/drawing/2014/main" id="{B237D1CA-B91A-410E-A968-D017BBE99F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1" y="4697626"/>
            <a:ext cx="3384035" cy="49692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 smtClean="0"/>
              <a:t>Sede della ditta e n° </a:t>
            </a:r>
            <a:r>
              <a:rPr lang="it-IT" sz="2000" dirty="0" err="1" smtClean="0"/>
              <a:t>Tel</a:t>
            </a:r>
            <a:endParaRPr lang="it-IT" sz="2000" dirty="0"/>
          </a:p>
        </p:txBody>
      </p:sp>
      <p:sp>
        <p:nvSpPr>
          <p:cNvPr id="7" name="Segnaposto testo 6">
            <a:extLst>
              <a:ext uri="{FF2B5EF4-FFF2-40B4-BE49-F238E27FC236}">
                <a16:creationId xmlns="" xmlns:a16="http://schemas.microsoft.com/office/drawing/2014/main" id="{26A87885-D672-4CF9-A78D-CFE98385B0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52454" y="2979759"/>
            <a:ext cx="4500000" cy="1163873"/>
          </a:xfrm>
        </p:spPr>
        <p:txBody>
          <a:bodyPr rtlCol="0">
            <a:normAutofit fontScale="92500"/>
          </a:bodyPr>
          <a:lstStyle/>
          <a:p>
            <a:pPr rtl="0"/>
            <a:r>
              <a:rPr lang="it-IT" dirty="0" smtClean="0"/>
              <a:t>La targa CE da apporre </a:t>
            </a:r>
            <a:r>
              <a:rPr lang="it-IT" dirty="0" smtClean="0"/>
              <a:t>in cabina deve rispondere ai requisiti dell’art</a:t>
            </a:r>
            <a:r>
              <a:rPr lang="it-IT" dirty="0" smtClean="0"/>
              <a:t>. 18 e 19 Dir 2014/33/UE</a:t>
            </a:r>
            <a:endParaRPr lang="it-IT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=""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7</a:t>
            </a:fld>
            <a:endParaRPr lang="it-IT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rtl="0"/>
            <a:r>
              <a:rPr lang="it-IT" smtClean="0"/>
              <a:t>Seminario del 13/01/2019 - Istituto Verona Trento -- Messina (ME) </a:t>
            </a:r>
            <a:endParaRPr lang="it-IT" dirty="0"/>
          </a:p>
        </p:txBody>
      </p:sp>
      <p:sp>
        <p:nvSpPr>
          <p:cNvPr id="10" name="Segnaposto testo 5">
            <a:extLst>
              <a:ext uri="{FF2B5EF4-FFF2-40B4-BE49-F238E27FC236}">
                <a16:creationId xmlns="" xmlns:a16="http://schemas.microsoft.com/office/drawing/2014/main" id="{B237D1CA-B91A-410E-A968-D017BBE99F99}"/>
              </a:ext>
            </a:extLst>
          </p:cNvPr>
          <p:cNvSpPr txBox="1">
            <a:spLocks/>
          </p:cNvSpPr>
          <p:nvPr/>
        </p:nvSpPr>
        <p:spPr>
          <a:xfrm>
            <a:off x="5129800" y="5233679"/>
            <a:ext cx="3384035" cy="496920"/>
          </a:xfrm>
          <a:prstGeom prst="rect">
            <a:avLst/>
          </a:prstGeom>
          <a:solidFill>
            <a:schemeClr val="tx1"/>
          </a:solidFill>
        </p:spPr>
        <p:txBody>
          <a:bodyPr vert="horz" lIns="180000" tIns="3600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400" b="1" kern="1200" cap="none" spc="-15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N° Impianto </a:t>
            </a:r>
            <a:endParaRPr lang="it-IT" sz="2000" dirty="0"/>
          </a:p>
        </p:txBody>
      </p:sp>
      <p:sp>
        <p:nvSpPr>
          <p:cNvPr id="11" name="Segnaposto testo 5">
            <a:extLst>
              <a:ext uri="{FF2B5EF4-FFF2-40B4-BE49-F238E27FC236}">
                <a16:creationId xmlns="" xmlns:a16="http://schemas.microsoft.com/office/drawing/2014/main" id="{B237D1CA-B91A-410E-A968-D017BBE99F99}"/>
              </a:ext>
            </a:extLst>
          </p:cNvPr>
          <p:cNvSpPr txBox="1">
            <a:spLocks/>
          </p:cNvSpPr>
          <p:nvPr/>
        </p:nvSpPr>
        <p:spPr>
          <a:xfrm>
            <a:off x="7492622" y="4159877"/>
            <a:ext cx="2639918" cy="496920"/>
          </a:xfrm>
          <a:prstGeom prst="rect">
            <a:avLst/>
          </a:prstGeom>
          <a:solidFill>
            <a:schemeClr val="tx1"/>
          </a:solidFill>
        </p:spPr>
        <p:txBody>
          <a:bodyPr vert="horz" lIns="180000" tIns="36000" rIns="91440" bIns="45720" rtlCol="0" anchor="ctr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400" b="1" kern="1200" cap="none" spc="-15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CE con n° Organismo attestante la rispondenza alle norme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188837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>
            <a:extLst>
              <a:ext uri="{FF2B5EF4-FFF2-40B4-BE49-F238E27FC236}">
                <a16:creationId xmlns="" xmlns:a16="http://schemas.microsoft.com/office/drawing/2014/main" id="{F11A6B65-5A20-4F4D-ACBB-ED50132D45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it-IT" dirty="0"/>
              <a:t>GRAZIE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it-IT" dirty="0" err="1" smtClean="0"/>
              <a:t>Squadrito</a:t>
            </a:r>
            <a:r>
              <a:rPr lang="it-IT" dirty="0" smtClean="0"/>
              <a:t> Ing. </a:t>
            </a:r>
            <a:r>
              <a:rPr lang="it-IT" dirty="0"/>
              <a:t>S</a:t>
            </a:r>
            <a:r>
              <a:rPr lang="it-IT" dirty="0" smtClean="0"/>
              <a:t>ergio</a:t>
            </a:r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11265965-2271-4C1C-BD0A-6F85F80FF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it-IT" dirty="0" smtClean="0"/>
              <a:t>328 3234 991</a:t>
            </a:r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=""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10977" y="4536623"/>
            <a:ext cx="2910342" cy="238016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it-IT" dirty="0" smtClean="0"/>
              <a:t>Dir.tecnica@oecsrl.it</a:t>
            </a:r>
            <a:endParaRPr lang="it-IT" dirty="0"/>
          </a:p>
        </p:txBody>
      </p:sp>
      <p:sp>
        <p:nvSpPr>
          <p:cNvPr id="21" name="Segnaposto testo 20">
            <a:extLst>
              <a:ext uri="{FF2B5EF4-FFF2-40B4-BE49-F238E27FC236}">
                <a16:creationId xmlns="" xmlns:a16="http://schemas.microsoft.com/office/drawing/2014/main" id="{E382DE25-E72C-473B-AB0F-13DF377E6A8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it-IT" dirty="0"/>
              <a:t>http</a:t>
            </a:r>
            <a:r>
              <a:rPr lang="it-IT" dirty="0" smtClean="0"/>
              <a:t>://www.oecsrl.it</a:t>
            </a:r>
            <a:endParaRPr lang="it-IT" dirty="0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="" xmlns:a16="http://schemas.microsoft.com/office/drawing/2014/main" id="{91814EC9-246A-4C6E-941E-5774FE72F0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942124" y="6377674"/>
            <a:ext cx="277812" cy="273050"/>
          </a:xfrm>
        </p:spPr>
        <p:txBody>
          <a:bodyPr rtlCol="0"/>
          <a:lstStyle/>
          <a:p>
            <a:pPr rtl="0"/>
            <a:fld id="{19B51A1E-902D-48AF-9020-955120F399B6}" type="slidenum">
              <a:rPr lang="it-IT" smtClean="0"/>
              <a:pPr rtl="0"/>
              <a:t>8</a:t>
            </a:fld>
            <a:endParaRPr lang="it-IT" dirty="0"/>
          </a:p>
        </p:txBody>
      </p:sp>
      <p:pic>
        <p:nvPicPr>
          <p:cNvPr id="10" name="Elemento grafico 9" descr="Smartphone" title="Icona - Numero di telefono del relatore">
            <a:extLst>
              <a:ext uri="{FF2B5EF4-FFF2-40B4-BE49-F238E27FC236}">
                <a16:creationId xmlns="" xmlns:a16="http://schemas.microsoft.com/office/drawing/2014/main" id="{A29DE31C-E099-4579-BB03-675E0A40C5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3050" y="4130805"/>
            <a:ext cx="218900" cy="218900"/>
          </a:xfrm>
          <a:prstGeom prst="rect">
            <a:avLst/>
          </a:prstGeom>
        </p:spPr>
      </p:pic>
      <p:pic>
        <p:nvPicPr>
          <p:cNvPr id="9" name="Elemento grafico 8" descr="Busta" title="Icona - Posta elettronica del relatore">
            <a:extLst>
              <a:ext uri="{FF2B5EF4-FFF2-40B4-BE49-F238E27FC236}">
                <a16:creationId xmlns="" xmlns:a16="http://schemas.microsoft.com/office/drawing/2014/main" id="{773C1382-ACE1-460F-A1B6-AB761A7D2E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83050" y="4536623"/>
            <a:ext cx="218900" cy="218900"/>
          </a:xfrm>
          <a:prstGeom prst="rect">
            <a:avLst/>
          </a:prstGeom>
        </p:spPr>
      </p:pic>
      <p:pic>
        <p:nvPicPr>
          <p:cNvPr id="11" name="Elemento grafico 10" descr="Collegamento">
            <a:extLst>
              <a:ext uri="{FF2B5EF4-FFF2-40B4-BE49-F238E27FC236}">
                <a16:creationId xmlns="" xmlns:a16="http://schemas.microsoft.com/office/drawing/2014/main" id="{0718E6E0-05A2-479C-AEA8-1A385EB7347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66191" y="4904341"/>
            <a:ext cx="244786" cy="24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A784AD-7888-482C-A72A-80D3063962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B61CFE-D4DA-4753-A9A5-D482B9609A35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sharepoint/v3"/>
    <ds:schemaRef ds:uri="http://purl.org/dc/terms/"/>
    <ds:schemaRef ds:uri="http://schemas.microsoft.com/office/infopath/2007/PartnerControls"/>
    <ds:schemaRef ds:uri="http://www.w3.org/XML/1998/namespace"/>
    <ds:schemaRef ds:uri="fb0879af-3eba-417a-a55a-ffe6dcd6ca77"/>
    <ds:schemaRef ds:uri="6dc4bcd6-49db-4c07-9060-8acfc67cef9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970</Words>
  <Application>Microsoft Office PowerPoint</Application>
  <PresentationFormat>Widescreen</PresentationFormat>
  <Paragraphs>109</Paragraphs>
  <Slides>8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Comic Sans MS</vt:lpstr>
      <vt:lpstr>Times New Roman</vt:lpstr>
      <vt:lpstr>Verdana</vt:lpstr>
      <vt:lpstr>Wingdings 3</vt:lpstr>
      <vt:lpstr>Personalizza struttura</vt:lpstr>
      <vt:lpstr>Sezione</vt:lpstr>
      <vt:lpstr>questo strano macchinario chiamato Ascensore</vt:lpstr>
      <vt:lpstr>Ascensore = Carrucola</vt:lpstr>
      <vt:lpstr>Direttiva Ascensori 95/16/CE e DPR 162/99 del 30/06/1999</vt:lpstr>
      <vt:lpstr>La direttiva ascensori 2014/33/UE recepita dal DPR 23/2017 entrata in vigore il 19/04/2016</vt:lpstr>
      <vt:lpstr>La manutenzione degli ascensori</vt:lpstr>
      <vt:lpstr>Non sottovalutare  </vt:lpstr>
      <vt:lpstr>OPERAZIONI NORMATIVE pER L’uso dell’ascensore</vt:lpstr>
      <vt:lpstr>GRAZIE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2019-01-17T16:37:18Z</dcterms:created>
  <dcterms:modified xsi:type="dcterms:W3CDTF">2019-02-08T11:16:27Z</dcterms:modified>
</cp:coreProperties>
</file>